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3B9CC-F394-4CB0-8B0A-A1E2B8E4F1F8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FF0A4-E140-4119-9FCF-9AB90224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9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FF0A4-E140-4119-9FCF-9AB90224F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3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C9ADD-2178-4AB3-BC37-50FE5537F6C4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32CF2-D8B5-470D-BB40-8B763E140C5A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E7EDA-5F52-4E86-9DAD-228BAE6C33E5}" type="slidenum">
              <a:rPr lang="en-US"/>
              <a:pPr/>
              <a:t>6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774C0-EE96-4EA7-AFC3-CB686CE1DC78}" type="slidenum">
              <a:rPr lang="en-US"/>
              <a:pPr/>
              <a:t>7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5DDC4-EC89-48B2-BF4B-4952FA75B4A4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6B800-27A3-4DCE-A00D-7F76B35A284A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6FB13-ACEC-4901-BFBB-63B1BEA1EAB6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69A5C-434E-49F2-B55D-35EFED767A80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1FF4C-DB8D-46C0-8D53-FD12B09C90A4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636F0-D7E6-4F89-A289-C94D5DACFC24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0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9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5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9DB295"/>
            </a:gs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04B3-CCD1-46F8-996B-482536ED62B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02ED-AB23-43B5-A8B4-B8064D82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2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 pgs. 16-22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solidFill>
                  <a:srgbClr val="FF0000"/>
                </a:solidFill>
              </a:rPr>
              <a:t>Dependent Variable</a:t>
            </a:r>
            <a:br>
              <a:rPr lang="en-US" sz="4800">
                <a:solidFill>
                  <a:srgbClr val="FF0000"/>
                </a:solidFill>
              </a:rPr>
            </a:br>
            <a:r>
              <a:rPr lang="en-US" sz="4800">
                <a:solidFill>
                  <a:srgbClr val="FF0000"/>
                </a:solidFill>
              </a:rPr>
              <a:t>(Responding Variable)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The variable that the experimenter has no control or power over.</a:t>
            </a:r>
          </a:p>
        </p:txBody>
      </p:sp>
    </p:spTree>
    <p:extLst>
      <p:ext uri="{BB962C8B-B14F-4D97-AF65-F5344CB8AC3E}">
        <p14:creationId xmlns:p14="http://schemas.microsoft.com/office/powerpoint/2010/main" val="17447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Example: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We are going to run an experiment to see the effect that fertilizer has on the height of plants.  We measure the heights of 4 plants over a month.</a:t>
            </a:r>
          </a:p>
        </p:txBody>
      </p:sp>
      <p:graphicFrame>
        <p:nvGraphicFramePr>
          <p:cNvPr id="139268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Art" r:id="rId4" imgW="0" imgH="0" progId="MS_ClipArt_Gallery.2">
                  <p:embed/>
                </p:oleObj>
              </mc:Choice>
              <mc:Fallback>
                <p:oleObj name="ClipArt" r:id="rId4" imgW="0" imgH="0" progId="MS_ClipArt_Gallery.2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6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457200"/>
            <a:ext cx="5334000" cy="1524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6096000"/>
          </a:xfrm>
        </p:spPr>
        <p:txBody>
          <a:bodyPr/>
          <a:lstStyle/>
          <a:p>
            <a:r>
              <a:rPr lang="en-US" sz="4400"/>
              <a:t>In the first plant we add 10 grams of fertilizer.</a:t>
            </a:r>
          </a:p>
          <a:p>
            <a:r>
              <a:rPr lang="en-US" sz="4400"/>
              <a:t>In the second plant, we add 20 grams of fertilizer.</a:t>
            </a:r>
          </a:p>
          <a:p>
            <a:r>
              <a:rPr lang="en-US" sz="4400"/>
              <a:t>In the third plant, we add 30 grams of fertilizer.</a:t>
            </a:r>
          </a:p>
          <a:p>
            <a:r>
              <a:rPr lang="en-US" sz="4400"/>
              <a:t>We add none to the fourth.</a:t>
            </a:r>
          </a:p>
        </p:txBody>
      </p:sp>
    </p:spTree>
    <p:extLst>
      <p:ext uri="{BB962C8B-B14F-4D97-AF65-F5344CB8AC3E}">
        <p14:creationId xmlns:p14="http://schemas.microsoft.com/office/powerpoint/2010/main" val="34064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Questions: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dirty="0"/>
              <a:t>Which plant was the control group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9348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0"/>
            <a:ext cx="19812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486400"/>
          </a:xfrm>
        </p:spPr>
        <p:txBody>
          <a:bodyPr/>
          <a:lstStyle/>
          <a:p>
            <a:r>
              <a:rPr lang="en-US" sz="5400" dirty="0"/>
              <a:t>What was the independent variable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092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9050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6019800"/>
          </a:xfrm>
        </p:spPr>
        <p:txBody>
          <a:bodyPr/>
          <a:lstStyle/>
          <a:p>
            <a:r>
              <a:rPr lang="en-US" sz="5400" dirty="0"/>
              <a:t>What was the dependent variable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007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Bio- the Greek word bios means life</a:t>
            </a:r>
          </a:p>
          <a:p>
            <a:r>
              <a:rPr lang="en-US" dirty="0" smtClean="0"/>
              <a:t>-ology- means the study of</a:t>
            </a:r>
          </a:p>
          <a:p>
            <a:pPr marL="0" indent="0">
              <a:buNone/>
            </a:pPr>
            <a:r>
              <a:rPr lang="en-US" dirty="0" smtClean="0"/>
              <a:t>      ….so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Biology is the study of life!!!!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2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something living?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rows work together to develop a list at least 3 of living things.</a:t>
            </a:r>
          </a:p>
          <a:p>
            <a:r>
              <a:rPr lang="en-US" dirty="0" smtClean="0"/>
              <a:t>Once you come up with a list of living things develop a list of the characteristics </a:t>
            </a:r>
            <a:r>
              <a:rPr lang="en-US" dirty="0" smtClean="0"/>
              <a:t>that define </a:t>
            </a:r>
            <a:r>
              <a:rPr lang="en-US" dirty="0" smtClean="0"/>
              <a:t>them as living.</a:t>
            </a:r>
          </a:p>
          <a:p>
            <a:r>
              <a:rPr lang="en-US" dirty="0" smtClean="0"/>
              <a:t>Pick the 5 best characteristics and we will develop a class list of the characteristics of living things.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living things are made up of units called cells. </a:t>
            </a:r>
          </a:p>
          <a:p>
            <a:pPr lvl="1"/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Reproduce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Based on a universal genetic code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Obtain </a:t>
            </a:r>
            <a:r>
              <a:rPr lang="en-US" dirty="0" smtClean="0"/>
              <a:t>and use materials and energy</a:t>
            </a:r>
          </a:p>
          <a:p>
            <a:pPr lvl="1"/>
            <a:r>
              <a:rPr lang="en-US" dirty="0" smtClean="0"/>
              <a:t>Go through a process called </a:t>
            </a:r>
            <a:r>
              <a:rPr lang="en-US" b="1" dirty="0" smtClean="0"/>
              <a:t>metabolism</a:t>
            </a:r>
            <a:r>
              <a:rPr lang="en-US" dirty="0" smtClean="0"/>
              <a:t> to break down food for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Respond to their environment</a:t>
            </a:r>
          </a:p>
          <a:p>
            <a:pPr lvl="1"/>
            <a:r>
              <a:rPr lang="en-US" dirty="0" smtClean="0"/>
              <a:t>Use senses to respond to stimulus from the environment. </a:t>
            </a:r>
          </a:p>
          <a:p>
            <a:r>
              <a:rPr lang="en-US" dirty="0" smtClean="0"/>
              <a:t>Maintain an internal balance</a:t>
            </a:r>
          </a:p>
          <a:p>
            <a:pPr lvl="1"/>
            <a:r>
              <a:rPr lang="en-US" dirty="0" smtClean="0"/>
              <a:t>Use the process of </a:t>
            </a:r>
            <a:r>
              <a:rPr lang="en-US" b="1" dirty="0" smtClean="0"/>
              <a:t>homeostasis</a:t>
            </a:r>
            <a:r>
              <a:rPr lang="en-US" dirty="0" smtClean="0"/>
              <a:t> to maintain the balance using internal feedback mechanisms.</a:t>
            </a:r>
          </a:p>
          <a:p>
            <a:pPr lvl="1"/>
            <a:r>
              <a:rPr lang="en-US" dirty="0" smtClean="0"/>
              <a:t>Ex- 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Living things change or evolve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algn="l"/>
            <a:r>
              <a:rPr lang="en-US">
                <a:solidFill>
                  <a:schemeClr val="folHlink"/>
                </a:solidFill>
              </a:rPr>
              <a:t>What is the Scientific</a:t>
            </a:r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391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It is the steps someone takes to identify a question, develop a hypothesis, design and carry out steps or procedures to test the hypothesis, and document observations and findings to share with someone else.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In other words, it’s a way to solve a problem.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023326"/>
              </p:ext>
            </p:extLst>
          </p:nvPr>
        </p:nvGraphicFramePr>
        <p:xfrm>
          <a:off x="3581400" y="1447800"/>
          <a:ext cx="1143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5" imgW="2365200" imgH="2365200" progId="MS_ClipArt_Gallery.2">
                  <p:embed/>
                </p:oleObj>
              </mc:Choice>
              <mc:Fallback>
                <p:oleObj name="Clip" r:id="rId5" imgW="2365200" imgH="23652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447800"/>
                        <a:ext cx="1143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71076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folHlink"/>
                </a:solidFill>
              </a:rPr>
              <a:t>The steps of the Scientific Method are: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181600" cy="29257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State the Problem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Form </a:t>
            </a:r>
            <a:r>
              <a:rPr lang="en-US" b="1" dirty="0">
                <a:solidFill>
                  <a:schemeClr val="tx2"/>
                </a:solidFill>
              </a:rPr>
              <a:t>a Hypothesis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tx2"/>
                </a:solidFill>
              </a:rPr>
              <a:t>Perform an Experiment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Analyze </a:t>
            </a:r>
            <a:r>
              <a:rPr lang="en-US" b="1" dirty="0">
                <a:solidFill>
                  <a:schemeClr val="tx2"/>
                </a:solidFill>
              </a:rPr>
              <a:t>Data/Observations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00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sz="6000">
                <a:solidFill>
                  <a:srgbClr val="CC0000"/>
                </a:solidFill>
              </a:rPr>
              <a:t>Control Group</a:t>
            </a:r>
            <a:endParaRPr lang="en-US" sz="600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3657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7259638" algn="l"/>
              </a:tabLst>
            </a:pPr>
            <a:r>
              <a:rPr lang="en-US" sz="4800"/>
              <a:t>The group to which no changes are made.  The control group is the standard to compare all the others to.</a:t>
            </a:r>
          </a:p>
          <a:p>
            <a:pPr>
              <a:tabLst>
                <a:tab pos="7259638" algn="l"/>
              </a:tabLst>
            </a:pPr>
            <a:r>
              <a:rPr lang="en-US" sz="4800"/>
              <a:t>A controlled experiment has a control group!</a:t>
            </a:r>
          </a:p>
        </p:txBody>
      </p:sp>
    </p:spTree>
    <p:extLst>
      <p:ext uri="{BB962C8B-B14F-4D97-AF65-F5344CB8AC3E}">
        <p14:creationId xmlns:p14="http://schemas.microsoft.com/office/powerpoint/2010/main" val="39152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solidFill>
                  <a:srgbClr val="FF0000"/>
                </a:solidFill>
              </a:rPr>
              <a:t>Independent Variable</a:t>
            </a:r>
            <a:br>
              <a:rPr lang="en-US" sz="4800">
                <a:solidFill>
                  <a:srgbClr val="FF0000"/>
                </a:solidFill>
              </a:rPr>
            </a:br>
            <a:r>
              <a:rPr lang="en-US" sz="4800">
                <a:solidFill>
                  <a:srgbClr val="FF0000"/>
                </a:solidFill>
              </a:rPr>
              <a:t>(Manipulated Variable)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The variable that you, as the experimenter, changes.  You have control over this variable.</a:t>
            </a:r>
          </a:p>
        </p:txBody>
      </p:sp>
    </p:spTree>
    <p:extLst>
      <p:ext uri="{BB962C8B-B14F-4D97-AF65-F5344CB8AC3E}">
        <p14:creationId xmlns:p14="http://schemas.microsoft.com/office/powerpoint/2010/main" val="1611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430</Words>
  <Application>Microsoft Office PowerPoint</Application>
  <PresentationFormat>On-screen Show (4:3)</PresentationFormat>
  <Paragraphs>69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Clip</vt:lpstr>
      <vt:lpstr>ClipArt</vt:lpstr>
      <vt:lpstr>Introduction to Biology</vt:lpstr>
      <vt:lpstr>What is Biology</vt:lpstr>
      <vt:lpstr>What makes something living?</vt:lpstr>
      <vt:lpstr>Characteristics of Living Things</vt:lpstr>
      <vt:lpstr>Characteristics of living things</vt:lpstr>
      <vt:lpstr>What is the Scientific Method?</vt:lpstr>
      <vt:lpstr>The steps of the Scientific Method are:</vt:lpstr>
      <vt:lpstr>Control Group</vt:lpstr>
      <vt:lpstr>Independent Variable (Manipulated Variable)</vt:lpstr>
      <vt:lpstr>Dependent Variable (Responding Variable)</vt:lpstr>
      <vt:lpstr>Example:</vt:lpstr>
      <vt:lpstr>PowerPoint Presentation</vt:lpstr>
      <vt:lpstr>Questions: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Biology</dc:title>
  <dc:creator>Adoff, David</dc:creator>
  <cp:lastModifiedBy>Adoff, David</cp:lastModifiedBy>
  <cp:revision>7</cp:revision>
  <dcterms:created xsi:type="dcterms:W3CDTF">2012-08-20T13:41:16Z</dcterms:created>
  <dcterms:modified xsi:type="dcterms:W3CDTF">2017-08-16T15:11:43Z</dcterms:modified>
</cp:coreProperties>
</file>